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328" r:id="rId5"/>
    <p:sldId id="320" r:id="rId6"/>
    <p:sldId id="327" r:id="rId7"/>
    <p:sldId id="321" r:id="rId8"/>
    <p:sldId id="330" r:id="rId9"/>
    <p:sldId id="322" r:id="rId10"/>
    <p:sldId id="331" r:id="rId11"/>
    <p:sldId id="332" r:id="rId12"/>
    <p:sldId id="323" r:id="rId13"/>
    <p:sldId id="334" r:id="rId14"/>
    <p:sldId id="329" r:id="rId15"/>
    <p:sldId id="333" r:id="rId16"/>
    <p:sldId id="26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04B72-9111-C2C8-72F3-09D3AB0A4D18}" v="18" dt="2024-04-15T06:51:19.72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3"/>
    <p:restoredTop sz="86728" autoAdjust="0"/>
  </p:normalViewPr>
  <p:slideViewPr>
    <p:cSldViewPr snapToGrid="0">
      <p:cViewPr varScale="1">
        <p:scale>
          <a:sx n="35" d="100"/>
          <a:sy n="35" d="100"/>
        </p:scale>
        <p:origin x="240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119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65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58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186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096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925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56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2cfbe8444_0_3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The original deliverable. In Cyprus we agreed </a:t>
            </a:r>
            <a:endParaRPr/>
          </a:p>
        </p:txBody>
      </p:sp>
      <p:sp>
        <p:nvSpPr>
          <p:cNvPr id="106" name="Google Shape;106;g2b2cfbe8444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2cfbe8444_0_4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b2cfbe8444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66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0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47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43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280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2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11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 destacable”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enc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uenco con pasteles de salmón, ensalada y hummus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Cuenco de pappardelle con mantequilla de perejil, avellanas tostadas y lascas de queso parmes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44726"/>
            <a:ext cx="207264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C455-F154-D149-9D84-6ABBE6433D12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74155" y="13076008"/>
            <a:ext cx="423193" cy="379591"/>
          </a:xfrm>
        </p:spPr>
        <p:txBody>
          <a:bodyPr/>
          <a:lstStyle/>
          <a:p>
            <a:fld id="{CAE95345-FCB1-954F-9189-343E47068F2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1828800" y="2244725"/>
            <a:ext cx="207264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Helvetica Neue"/>
              <a:buNone/>
              <a:defRPr sz="120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3048000" y="7204077"/>
            <a:ext cx="18288000" cy="3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  <a:defRPr sz="4800"/>
            </a:lvl1pPr>
            <a:lvl2pPr lvl="1" algn="ctr" rtl="0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4000"/>
            </a:lvl2pPr>
            <a:lvl3pPr lvl="2" algn="ctr" rtl="0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  <a:defRPr sz="3733"/>
            </a:lvl3pPr>
            <a:lvl4pPr lvl="3" algn="ctr" rtl="0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3200"/>
            </a:lvl4pPr>
            <a:lvl5pPr lvl="4" algn="ctr" rtl="0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3200"/>
            </a:lvl5pPr>
            <a:lvl6pPr lvl="5" algn="ctr" rtl="0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3200"/>
            </a:lvl6pPr>
            <a:lvl7pPr lvl="6" algn="ctr" rtl="0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3200"/>
            </a:lvl7pPr>
            <a:lvl8pPr lvl="7" algn="ctr" rtl="0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3200"/>
            </a:lvl8pPr>
            <a:lvl9pPr lvl="8" algn="ctr" rtl="0">
              <a:lnSpc>
                <a:spcPct val="90000"/>
              </a:lnSpc>
              <a:spcBef>
                <a:spcPts val="4533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"/>
              <a:buNone/>
              <a:defRPr sz="32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900"/>
              <a:buFont typeface="Helvetica Neue"/>
              <a:buNone/>
              <a:defRPr sz="2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1974155" y="13273338"/>
            <a:ext cx="423200" cy="315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Helvetica Neue"/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19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enco con pastele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la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43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Cuenco de pappardelle con mantequilla de perejil, avellanas tostadas y lascas de queso parmes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8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Temas relacionados con la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hyperlink" Target="https://www.paraquadb.clou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1.sv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írculo"/>
          <p:cNvSpPr/>
          <p:nvPr/>
        </p:nvSpPr>
        <p:spPr>
          <a:xfrm>
            <a:off x="-4814660" y="-968952"/>
            <a:ext cx="15653905" cy="15653904"/>
          </a:xfrm>
          <a:prstGeom prst="ellipse">
            <a:avLst/>
          </a:prstGeom>
          <a:solidFill>
            <a:srgbClr val="53BAD9">
              <a:alpha val="4953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5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69" y="2588862"/>
            <a:ext cx="7455280" cy="7598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651" y="12370955"/>
            <a:ext cx="5202381" cy="1091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71" y="11881988"/>
            <a:ext cx="4203515" cy="1972093"/>
          </a:xfrm>
          <a:prstGeom prst="rect">
            <a:avLst/>
          </a:prstGeom>
        </p:spPr>
      </p:pic>
      <p:sp>
        <p:nvSpPr>
          <p:cNvPr id="2" name="Highlights Slides">
            <a:extLst>
              <a:ext uri="{FF2B5EF4-FFF2-40B4-BE49-F238E27FC236}">
                <a16:creationId xmlns:a16="http://schemas.microsoft.com/office/drawing/2014/main" id="{AC877DA4-0A73-DAC1-DCF2-B95E072BDA55}"/>
              </a:ext>
            </a:extLst>
          </p:cNvPr>
          <p:cNvSpPr txBox="1">
            <a:spLocks/>
          </p:cNvSpPr>
          <p:nvPr/>
        </p:nvSpPr>
        <p:spPr>
          <a:xfrm>
            <a:off x="11377163" y="2209800"/>
            <a:ext cx="12525154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925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600" b="1" i="0" u="none" strike="noStrike" cap="none" spc="-232" baseline="0">
                <a:solidFill>
                  <a:srgbClr val="53BAD9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dirty="0" err="1"/>
              <a:t>ParAqua</a:t>
            </a:r>
            <a:r>
              <a:rPr lang="en-US" dirty="0"/>
              <a:t> DB:</a:t>
            </a:r>
          </a:p>
          <a:p>
            <a:pPr algn="ctr" hangingPunct="1"/>
            <a:r>
              <a:rPr lang="en-US" dirty="0"/>
              <a:t>Last developments and next steps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253BFF-75FC-1A5A-663A-9DDE81F1DB9C}"/>
              </a:ext>
            </a:extLst>
          </p:cNvPr>
          <p:cNvSpPr txBox="1"/>
          <p:nvPr/>
        </p:nvSpPr>
        <p:spPr>
          <a:xfrm>
            <a:off x="9836730" y="9019666"/>
            <a:ext cx="14603506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5400" b="1" spc="-170" dirty="0" err="1">
                <a:solidFill>
                  <a:srgbClr val="4599D6"/>
                </a:solidFill>
              </a:rPr>
              <a:t>ParAqua</a:t>
            </a:r>
            <a:r>
              <a:rPr lang="en-US" sz="5400" b="1" spc="-170" dirty="0">
                <a:solidFill>
                  <a:srgbClr val="4599D6"/>
                </a:solidFill>
              </a:rPr>
              <a:t> Core Group and MC-Network Meeting</a:t>
            </a:r>
            <a:endParaRPr lang="en-US" dirty="0"/>
          </a:p>
          <a:p>
            <a:r>
              <a:rPr lang="en-US" sz="5400" b="1" spc="-170" dirty="0">
                <a:solidFill>
                  <a:srgbClr val="4599D6"/>
                </a:solidFill>
              </a:rPr>
              <a:t>12-13 September 2024</a:t>
            </a:r>
          </a:p>
          <a:p>
            <a:r>
              <a:rPr lang="en-US" sz="5400" b="1" spc="-170" dirty="0">
                <a:solidFill>
                  <a:srgbClr val="4599D6"/>
                </a:solidFill>
                <a:ea typeface="+mn-lt"/>
                <a:cs typeface="+mn-lt"/>
              </a:rPr>
              <a:t>Lyon - France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D479311-986F-73C2-5694-8FCB78CEE681}"/>
              </a:ext>
            </a:extLst>
          </p:cNvPr>
          <p:cNvSpPr txBox="1"/>
          <p:nvPr/>
        </p:nvSpPr>
        <p:spPr>
          <a:xfrm>
            <a:off x="13474432" y="8153426"/>
            <a:ext cx="772102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400" b="1" spc="-170" dirty="0">
                <a:solidFill>
                  <a:srgbClr val="4599D6"/>
                </a:solidFill>
              </a:rPr>
              <a:t>Andrea Tarallo &amp; Davide Raho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ubtitle on one line"/>
          <p:cNvSpPr txBox="1">
            <a:spLocks noGrp="1"/>
          </p:cNvSpPr>
          <p:nvPr>
            <p:ph type="body" idx="21"/>
          </p:nvPr>
        </p:nvSpPr>
        <p:spPr>
          <a:xfrm>
            <a:off x="4985478" y="2390172"/>
            <a:ext cx="16581427" cy="1028715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53BAD9"/>
                </a:solidFill>
              </a:defRPr>
            </a:lvl1pPr>
          </a:lstStyle>
          <a:p>
            <a:endParaRPr lang="en-US" sz="6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9" name="Imagen" descr="Imagen"/>
          <p:cNvPicPr>
            <a:picLocks noChangeAspect="1"/>
          </p:cNvPicPr>
          <p:nvPr/>
        </p:nvPicPr>
        <p:blipFill>
          <a:blip r:embed="rId3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Title on one line">
            <a:extLst>
              <a:ext uri="{FF2B5EF4-FFF2-40B4-BE49-F238E27FC236}">
                <a16:creationId xmlns:a16="http://schemas.microsoft.com/office/drawing/2014/main" id="{D92639F3-6C0D-33E8-CD58-94E9F0C50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2404" y="614820"/>
            <a:ext cx="11764089" cy="1433164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>
              <a:defRPr>
                <a:solidFill>
                  <a:srgbClr val="4599D6"/>
                </a:solidFill>
              </a:defRPr>
            </a:lvl1pPr>
          </a:lstStyle>
          <a:p>
            <a:r>
              <a:rPr lang="en-US" dirty="0"/>
              <a:t>Frontend – WEB GUI</a:t>
            </a:r>
            <a:endParaRPr dirty="0"/>
          </a:p>
        </p:txBody>
      </p:sp>
      <p:sp>
        <p:nvSpPr>
          <p:cNvPr id="4" name="Subtitle on one line">
            <a:extLst>
              <a:ext uri="{FF2B5EF4-FFF2-40B4-BE49-F238E27FC236}">
                <a16:creationId xmlns:a16="http://schemas.microsoft.com/office/drawing/2014/main" id="{943A4137-BC8F-218E-9E81-8B47006EB2EC}"/>
              </a:ext>
            </a:extLst>
          </p:cNvPr>
          <p:cNvSpPr txBox="1">
            <a:spLocks/>
          </p:cNvSpPr>
          <p:nvPr/>
        </p:nvSpPr>
        <p:spPr>
          <a:xfrm>
            <a:off x="5137878" y="2816892"/>
            <a:ext cx="18289050" cy="1028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53BAD9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6900" dirty="0"/>
              <a:t>Designed to maximize the user experience while performing a search</a:t>
            </a:r>
          </a:p>
          <a:p>
            <a:pPr hangingPunct="1"/>
            <a:endParaRPr lang="en-US" sz="69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5400" dirty="0"/>
              <a:t>Single Page Application</a:t>
            </a:r>
          </a:p>
          <a:p>
            <a:pPr marL="685800" indent="-685800" algn="just" hangingPunct="1">
              <a:buFont typeface="Arial" panose="020B0604020202020204" pitchFamily="34" charset="0"/>
              <a:buChar char="•"/>
            </a:pPr>
            <a:r>
              <a:rPr lang="en-US" sz="5400" dirty="0" err="1"/>
              <a:t>Optimised</a:t>
            </a:r>
            <a:r>
              <a:rPr lang="en-US" sz="5400" dirty="0"/>
              <a:t> for mobile and desktop devices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5400" dirty="0"/>
              <a:t>Dynamically transforming search page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5400" dirty="0"/>
              <a:t>Dynamic Table </a:t>
            </a:r>
            <a:r>
              <a:rPr lang="en-US" sz="5400" dirty="0" err="1"/>
              <a:t>visualisation</a:t>
            </a:r>
            <a:endParaRPr lang="en-US" sz="5400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sz="5400" dirty="0"/>
              <a:t>Downloadable data.CSV files</a:t>
            </a:r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138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ubtitle on one line"/>
          <p:cNvSpPr txBox="1">
            <a:spLocks noGrp="1"/>
          </p:cNvSpPr>
          <p:nvPr>
            <p:ph type="body" idx="21"/>
          </p:nvPr>
        </p:nvSpPr>
        <p:spPr>
          <a:xfrm>
            <a:off x="4985478" y="2390172"/>
            <a:ext cx="16581427" cy="102871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53BAD9"/>
                </a:solidFill>
              </a:defRPr>
            </a:lvl1pPr>
          </a:lstStyle>
          <a:p>
            <a:endParaRPr lang="en-US" sz="6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9" name="Imagen" descr="Imagen"/>
          <p:cNvPicPr>
            <a:picLocks noChangeAspect="1"/>
          </p:cNvPicPr>
          <p:nvPr/>
        </p:nvPicPr>
        <p:blipFill>
          <a:blip r:embed="rId3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Title on one line">
            <a:extLst>
              <a:ext uri="{FF2B5EF4-FFF2-40B4-BE49-F238E27FC236}">
                <a16:creationId xmlns:a16="http://schemas.microsoft.com/office/drawing/2014/main" id="{D92639F3-6C0D-33E8-CD58-94E9F0C50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2404" y="614820"/>
            <a:ext cx="13021708" cy="1433164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>
              <a:defRPr>
                <a:solidFill>
                  <a:srgbClr val="4599D6"/>
                </a:solidFill>
              </a:defRPr>
            </a:lvl1pPr>
          </a:lstStyle>
          <a:p>
            <a:r>
              <a:rPr lang="en-US" dirty="0"/>
              <a:t>Testing webpage</a:t>
            </a:r>
            <a:endParaRPr dirty="0"/>
          </a:p>
        </p:txBody>
      </p:sp>
      <p:sp>
        <p:nvSpPr>
          <p:cNvPr id="4" name="Subtitle on one line">
            <a:extLst>
              <a:ext uri="{FF2B5EF4-FFF2-40B4-BE49-F238E27FC236}">
                <a16:creationId xmlns:a16="http://schemas.microsoft.com/office/drawing/2014/main" id="{943A4137-BC8F-218E-9E81-8B47006EB2EC}"/>
              </a:ext>
            </a:extLst>
          </p:cNvPr>
          <p:cNvSpPr txBox="1">
            <a:spLocks/>
          </p:cNvSpPr>
          <p:nvPr/>
        </p:nvSpPr>
        <p:spPr>
          <a:xfrm>
            <a:off x="5171010" y="1350155"/>
            <a:ext cx="16581427" cy="1028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53BAD9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endParaRPr lang="en-US" sz="6900" dirty="0"/>
          </a:p>
          <a:p>
            <a:pPr algn="ctr" hangingPunct="1"/>
            <a:r>
              <a:rPr lang="en-US" sz="6900" dirty="0">
                <a:hlinkClick r:id="rId7"/>
              </a:rPr>
              <a:t>www.paraquadb.cloud</a:t>
            </a:r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F561BA6-6768-C609-2D2E-E3D3CAA3E9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8628" y="3786231"/>
            <a:ext cx="17280256" cy="800658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F92B4828-CA4B-2F1D-D34B-5672838B60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558254" y="526542"/>
            <a:ext cx="4118610" cy="41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844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ubtitle on one line"/>
          <p:cNvSpPr txBox="1">
            <a:spLocks noGrp="1"/>
          </p:cNvSpPr>
          <p:nvPr>
            <p:ph type="body" idx="21"/>
          </p:nvPr>
        </p:nvSpPr>
        <p:spPr>
          <a:xfrm>
            <a:off x="5140025" y="2390172"/>
            <a:ext cx="16581427" cy="102871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53BAD9"/>
                </a:solidFill>
              </a:defRPr>
            </a:lvl1pPr>
          </a:lstStyle>
          <a:p>
            <a:endParaRPr lang="en-US" sz="6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9" name="Imagen" descr="Imagen"/>
          <p:cNvPicPr>
            <a:picLocks noChangeAspect="1"/>
          </p:cNvPicPr>
          <p:nvPr/>
        </p:nvPicPr>
        <p:blipFill>
          <a:blip r:embed="rId3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Title on one line">
            <a:extLst>
              <a:ext uri="{FF2B5EF4-FFF2-40B4-BE49-F238E27FC236}">
                <a16:creationId xmlns:a16="http://schemas.microsoft.com/office/drawing/2014/main" id="{01F2DC71-A5FD-4C57-3214-E7F9110F67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2404" y="614820"/>
            <a:ext cx="11764089" cy="1433164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>
              <a:defRPr>
                <a:solidFill>
                  <a:srgbClr val="4599D6"/>
                </a:solidFill>
              </a:defRPr>
            </a:lvl1pPr>
          </a:lstStyle>
          <a:p>
            <a:r>
              <a:rPr lang="en-US" dirty="0"/>
              <a:t>Current challenges</a:t>
            </a:r>
            <a:endParaRPr dirty="0"/>
          </a:p>
        </p:txBody>
      </p:sp>
      <p:sp>
        <p:nvSpPr>
          <p:cNvPr id="6" name="Subtitle on one line">
            <a:extLst>
              <a:ext uri="{FF2B5EF4-FFF2-40B4-BE49-F238E27FC236}">
                <a16:creationId xmlns:a16="http://schemas.microsoft.com/office/drawing/2014/main" id="{F335AA40-A354-7A34-157C-6CB83365878E}"/>
              </a:ext>
            </a:extLst>
          </p:cNvPr>
          <p:cNvSpPr txBox="1">
            <a:spLocks/>
          </p:cNvSpPr>
          <p:nvPr/>
        </p:nvSpPr>
        <p:spPr>
          <a:xfrm>
            <a:off x="5651215" y="1973506"/>
            <a:ext cx="16581427" cy="1028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>
            <a:normAutofit lnSpcReduction="1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53BAD9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just" hangingPunct="1"/>
            <a:r>
              <a:rPr lang="en-US" sz="6900" dirty="0"/>
              <a:t>Refining Database structure:</a:t>
            </a:r>
          </a:p>
          <a:p>
            <a:pPr algn="r" hangingPunct="1"/>
            <a:r>
              <a:rPr lang="en-US" sz="4800" dirty="0"/>
              <a:t>experimental observation attribute?</a:t>
            </a:r>
          </a:p>
          <a:p>
            <a:pPr algn="r" hangingPunct="1"/>
            <a:r>
              <a:rPr lang="it-IT" sz="3600" dirty="0">
                <a:solidFill>
                  <a:srgbClr val="5E5E5E"/>
                </a:solidFill>
              </a:rPr>
              <a:t>{</a:t>
            </a:r>
            <a:r>
              <a:rPr lang="en-US" sz="3600" dirty="0">
                <a:solidFill>
                  <a:srgbClr val="5E5E5E"/>
                </a:solidFill>
              </a:rPr>
              <a:t>freshwater / marine / industrial</a:t>
            </a:r>
            <a:r>
              <a:rPr lang="it-IT" sz="3600" dirty="0">
                <a:solidFill>
                  <a:srgbClr val="5E5E5E"/>
                </a:solidFill>
              </a:rPr>
              <a:t>}</a:t>
            </a:r>
            <a:endParaRPr lang="en-US" sz="3600" dirty="0">
              <a:solidFill>
                <a:srgbClr val="5E5E5E"/>
              </a:solidFill>
            </a:endParaRPr>
          </a:p>
          <a:p>
            <a:pPr algn="r" hangingPunct="1"/>
            <a:r>
              <a:rPr lang="it-IT" sz="3600" dirty="0">
                <a:solidFill>
                  <a:srgbClr val="5E5E5E"/>
                </a:solidFill>
              </a:rPr>
              <a:t>{</a:t>
            </a:r>
            <a:r>
              <a:rPr lang="en-US" sz="3600" dirty="0">
                <a:solidFill>
                  <a:srgbClr val="5E5E5E"/>
                </a:solidFill>
              </a:rPr>
              <a:t>natural / industrial / experimental</a:t>
            </a:r>
            <a:r>
              <a:rPr lang="it-IT" sz="3600" dirty="0">
                <a:solidFill>
                  <a:srgbClr val="5E5E5E"/>
                </a:solidFill>
              </a:rPr>
              <a:t>}</a:t>
            </a:r>
            <a:endParaRPr lang="en-US" sz="3600" dirty="0">
              <a:solidFill>
                <a:srgbClr val="5E5E5E"/>
              </a:solidFill>
            </a:endParaRPr>
          </a:p>
          <a:p>
            <a:pPr algn="r" hangingPunct="1"/>
            <a:r>
              <a:rPr lang="it-IT" sz="3600" dirty="0">
                <a:solidFill>
                  <a:srgbClr val="5E5E5E"/>
                </a:solidFill>
              </a:rPr>
              <a:t>{marine, </a:t>
            </a:r>
            <a:r>
              <a:rPr lang="it-IT" sz="3600" dirty="0" err="1">
                <a:solidFill>
                  <a:srgbClr val="5E5E5E"/>
                </a:solidFill>
              </a:rPr>
              <a:t>freshwater</a:t>
            </a:r>
            <a:r>
              <a:rPr lang="it-IT" sz="3600" dirty="0">
                <a:solidFill>
                  <a:srgbClr val="5E5E5E"/>
                </a:solidFill>
              </a:rPr>
              <a:t>, industrial} + </a:t>
            </a:r>
            <a:r>
              <a:rPr lang="it-IT" sz="3600" dirty="0" err="1">
                <a:solidFill>
                  <a:srgbClr val="5E5E5E"/>
                </a:solidFill>
              </a:rPr>
              <a:t>Experimental</a:t>
            </a:r>
            <a:r>
              <a:rPr lang="it-IT" sz="3600" dirty="0">
                <a:solidFill>
                  <a:srgbClr val="5E5E5E"/>
                </a:solidFill>
              </a:rPr>
              <a:t> </a:t>
            </a:r>
            <a:endParaRPr lang="en-US" sz="3600" dirty="0">
              <a:solidFill>
                <a:srgbClr val="5E5E5E"/>
              </a:solidFill>
            </a:endParaRPr>
          </a:p>
          <a:p>
            <a:pPr hangingPunct="1"/>
            <a:endParaRPr lang="en-US" sz="6900" dirty="0"/>
          </a:p>
          <a:p>
            <a:pPr hangingPunct="1"/>
            <a:r>
              <a:rPr lang="en-US" sz="6900" dirty="0"/>
              <a:t>Refining search workflow : </a:t>
            </a:r>
          </a:p>
          <a:p>
            <a:pPr algn="r" hangingPunct="1"/>
            <a:r>
              <a:rPr lang="en-US" sz="4800" dirty="0"/>
              <a:t>ex. Search on a single taxon or across all ranks?</a:t>
            </a:r>
            <a:endParaRPr lang="en-US" sz="6900" dirty="0"/>
          </a:p>
          <a:p>
            <a:pPr hangingPunct="1"/>
            <a:endParaRPr lang="en-US" sz="6900" dirty="0"/>
          </a:p>
          <a:p>
            <a:pPr hangingPunct="1"/>
            <a:r>
              <a:rPr lang="en-US" sz="6900" dirty="0"/>
              <a:t>Refining data output: </a:t>
            </a:r>
          </a:p>
          <a:p>
            <a:pPr algn="r" hangingPunct="1"/>
            <a:r>
              <a:rPr lang="en-US" sz="4800" dirty="0"/>
              <a:t>Handling one-to-many relationship</a:t>
            </a:r>
          </a:p>
          <a:p>
            <a:pPr algn="r" hangingPunct="1"/>
            <a:r>
              <a:rPr lang="en-US" sz="4800" dirty="0"/>
              <a:t>Single observation in multiple lines</a:t>
            </a:r>
          </a:p>
          <a:p>
            <a:pPr algn="r" hangingPunct="1"/>
            <a:r>
              <a:rPr lang="en-US" sz="4800" dirty="0"/>
              <a:t>(authors, environmental parameters)</a:t>
            </a:r>
          </a:p>
          <a:p>
            <a:pPr algn="r" hangingPunct="1"/>
            <a:endParaRPr lang="en-US" sz="6900" dirty="0"/>
          </a:p>
          <a:p>
            <a:pPr hangingPunct="1"/>
            <a:endParaRPr lang="en-US" sz="6900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756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ubtitle on one line"/>
          <p:cNvSpPr txBox="1">
            <a:spLocks noGrp="1"/>
          </p:cNvSpPr>
          <p:nvPr>
            <p:ph type="body" idx="21"/>
          </p:nvPr>
        </p:nvSpPr>
        <p:spPr>
          <a:xfrm>
            <a:off x="5140025" y="2390172"/>
            <a:ext cx="16581427" cy="1028715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53BAD9"/>
                </a:solidFill>
              </a:defRPr>
            </a:lvl1pPr>
          </a:lstStyle>
          <a:p>
            <a:endParaRPr lang="en-US" sz="6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9" name="Imagen" descr="Imagen"/>
          <p:cNvPicPr>
            <a:picLocks noChangeAspect="1"/>
          </p:cNvPicPr>
          <p:nvPr/>
        </p:nvPicPr>
        <p:blipFill>
          <a:blip r:embed="rId3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Title on one line">
            <a:extLst>
              <a:ext uri="{FF2B5EF4-FFF2-40B4-BE49-F238E27FC236}">
                <a16:creationId xmlns:a16="http://schemas.microsoft.com/office/drawing/2014/main" id="{01F2DC71-A5FD-4C57-3214-E7F9110F67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2404" y="614820"/>
            <a:ext cx="11764089" cy="1433164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>
              <a:defRPr>
                <a:solidFill>
                  <a:srgbClr val="4599D6"/>
                </a:solidFill>
              </a:defRPr>
            </a:lvl1pPr>
          </a:lstStyle>
          <a:p>
            <a:r>
              <a:rPr lang="en-US" dirty="0"/>
              <a:t>Current challenges</a:t>
            </a:r>
            <a:endParaRPr dirty="0"/>
          </a:p>
        </p:txBody>
      </p:sp>
      <p:sp>
        <p:nvSpPr>
          <p:cNvPr id="6" name="Subtitle on one line">
            <a:extLst>
              <a:ext uri="{FF2B5EF4-FFF2-40B4-BE49-F238E27FC236}">
                <a16:creationId xmlns:a16="http://schemas.microsoft.com/office/drawing/2014/main" id="{F335AA40-A354-7A34-157C-6CB83365878E}"/>
              </a:ext>
            </a:extLst>
          </p:cNvPr>
          <p:cNvSpPr txBox="1">
            <a:spLocks/>
          </p:cNvSpPr>
          <p:nvPr/>
        </p:nvSpPr>
        <p:spPr>
          <a:xfrm>
            <a:off x="5646958" y="2389955"/>
            <a:ext cx="16581427" cy="3911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53BAD9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6900" dirty="0"/>
              <a:t>Refining data output: </a:t>
            </a:r>
          </a:p>
          <a:p>
            <a:pPr algn="r" hangingPunct="1"/>
            <a:r>
              <a:rPr lang="en-US" sz="4800" dirty="0"/>
              <a:t>Handling one-to-many relationship</a:t>
            </a:r>
          </a:p>
          <a:p>
            <a:pPr algn="r" hangingPunct="1"/>
            <a:r>
              <a:rPr lang="en-US" sz="4800" dirty="0"/>
              <a:t>Single observation in multiple lines</a:t>
            </a:r>
          </a:p>
          <a:p>
            <a:pPr algn="r" hangingPunct="1"/>
            <a:r>
              <a:rPr lang="en-US" sz="4800" dirty="0"/>
              <a:t>(authors, environmental parameters)</a:t>
            </a:r>
          </a:p>
          <a:p>
            <a:pPr algn="r" hangingPunct="1"/>
            <a:endParaRPr lang="en-US" sz="6900" dirty="0"/>
          </a:p>
          <a:p>
            <a:pPr hangingPunct="1"/>
            <a:endParaRPr lang="en-US" sz="6900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C33835-C70D-60F5-8DBB-39A77DDF26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036" y="6527572"/>
            <a:ext cx="8732724" cy="13868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ADB1084-E075-8A70-DF9F-443C9589D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03988" y="6506391"/>
            <a:ext cx="11243557" cy="102714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F523818-B0AB-84C2-EC51-23F9C6CB3C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283" y="9055071"/>
            <a:ext cx="12305812" cy="137707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F41AA84-7CE1-4404-B8C0-446C0100E4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93423" y="9000067"/>
            <a:ext cx="9561622" cy="846439"/>
          </a:xfrm>
          <a:prstGeom prst="rect">
            <a:avLst/>
          </a:prstGeom>
        </p:spPr>
      </p:pic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905811BD-8A01-B1D5-7074-2EB57ADF258F}"/>
              </a:ext>
            </a:extLst>
          </p:cNvPr>
          <p:cNvSpPr/>
          <p:nvPr/>
        </p:nvSpPr>
        <p:spPr>
          <a:xfrm>
            <a:off x="11586760" y="6858000"/>
            <a:ext cx="605240" cy="675534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F0050A31-B9DF-C768-E783-CE8B27587110}"/>
              </a:ext>
            </a:extLst>
          </p:cNvPr>
          <p:cNvSpPr/>
          <p:nvPr/>
        </p:nvSpPr>
        <p:spPr>
          <a:xfrm>
            <a:off x="13347028" y="9170973"/>
            <a:ext cx="605240" cy="675534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441924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ubtitle on one line"/>
          <p:cNvSpPr txBox="1">
            <a:spLocks noGrp="1"/>
          </p:cNvSpPr>
          <p:nvPr>
            <p:ph type="body" idx="21"/>
          </p:nvPr>
        </p:nvSpPr>
        <p:spPr>
          <a:xfrm>
            <a:off x="5140025" y="2390172"/>
            <a:ext cx="16581427" cy="1028715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53BAD9"/>
                </a:solidFill>
              </a:defRPr>
            </a:lvl1pPr>
          </a:lstStyle>
          <a:p>
            <a:endParaRPr lang="en-US" sz="6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9" name="Imagen" descr="Imagen"/>
          <p:cNvPicPr>
            <a:picLocks noChangeAspect="1"/>
          </p:cNvPicPr>
          <p:nvPr/>
        </p:nvPicPr>
        <p:blipFill>
          <a:blip r:embed="rId3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Title on one line">
            <a:extLst>
              <a:ext uri="{FF2B5EF4-FFF2-40B4-BE49-F238E27FC236}">
                <a16:creationId xmlns:a16="http://schemas.microsoft.com/office/drawing/2014/main" id="{01F2DC71-A5FD-4C57-3214-E7F9110F67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2404" y="614820"/>
            <a:ext cx="11764089" cy="1433164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>
              <a:defRPr>
                <a:solidFill>
                  <a:srgbClr val="4599D6"/>
                </a:solidFill>
              </a:defRPr>
            </a:lvl1pPr>
          </a:lstStyle>
          <a:p>
            <a:r>
              <a:rPr lang="en-US" dirty="0"/>
              <a:t>Next steps?</a:t>
            </a:r>
            <a:endParaRPr dirty="0"/>
          </a:p>
        </p:txBody>
      </p:sp>
      <p:sp>
        <p:nvSpPr>
          <p:cNvPr id="2" name="Subtitle on one line">
            <a:extLst>
              <a:ext uri="{FF2B5EF4-FFF2-40B4-BE49-F238E27FC236}">
                <a16:creationId xmlns:a16="http://schemas.microsoft.com/office/drawing/2014/main" id="{54B2C3E6-AE49-7A19-A3F7-A4C6F3F8E00A}"/>
              </a:ext>
            </a:extLst>
          </p:cNvPr>
          <p:cNvSpPr txBox="1">
            <a:spLocks/>
          </p:cNvSpPr>
          <p:nvPr/>
        </p:nvSpPr>
        <p:spPr>
          <a:xfrm>
            <a:off x="5646958" y="3286067"/>
            <a:ext cx="18487656" cy="1028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53BAD9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n-US" sz="6900" dirty="0"/>
              <a:t>Work on the frontend contents</a:t>
            </a:r>
          </a:p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n-US" sz="6900" dirty="0"/>
              <a:t>Backend in production</a:t>
            </a:r>
          </a:p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n-US" sz="6900" dirty="0"/>
              <a:t>Deploy on </a:t>
            </a:r>
            <a:r>
              <a:rPr lang="en-US" sz="6900" dirty="0" err="1"/>
              <a:t>LifeWatch</a:t>
            </a:r>
            <a:r>
              <a:rPr lang="en-US" sz="6900" dirty="0"/>
              <a:t> server</a:t>
            </a:r>
          </a:p>
          <a:p>
            <a:pPr marL="857250" indent="-857250" hangingPunct="1">
              <a:buFont typeface="Arial" panose="020B0604020202020204" pitchFamily="34" charset="0"/>
              <a:buChar char="•"/>
            </a:pPr>
            <a:endParaRPr lang="en-US" sz="6900" dirty="0"/>
          </a:p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n-US" sz="6900" dirty="0"/>
              <a:t>Make data available as open and FAIR</a:t>
            </a:r>
          </a:p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n-US" sz="6900" dirty="0"/>
              <a:t>Long term sustainability plan?</a:t>
            </a:r>
          </a:p>
          <a:p>
            <a:pPr hangingPunct="1"/>
            <a:endParaRPr lang="en-US" sz="6900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7748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n" descr="Imagen"/>
          <p:cNvPicPr>
            <a:picLocks noChangeAspect="1"/>
          </p:cNvPicPr>
          <p:nvPr/>
        </p:nvPicPr>
        <p:blipFill>
          <a:blip r:embed="rId3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" name="Title on one line">
            <a:extLst>
              <a:ext uri="{FF2B5EF4-FFF2-40B4-BE49-F238E27FC236}">
                <a16:creationId xmlns:a16="http://schemas.microsoft.com/office/drawing/2014/main" id="{01F2DC71-A5FD-4C57-3214-E7F9110F67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2404" y="614820"/>
            <a:ext cx="14996812" cy="1433164"/>
          </a:xfrm>
          <a:prstGeom prst="rect">
            <a:avLst/>
          </a:prstGeom>
        </p:spPr>
        <p:txBody>
          <a:bodyPr lIns="50800" tIns="50800" rIns="50800" bIns="50800" anchor="t">
            <a:normAutofit fontScale="90000"/>
          </a:bodyPr>
          <a:lstStyle>
            <a:lvl1pPr>
              <a:defRPr>
                <a:solidFill>
                  <a:srgbClr val="4599D6"/>
                </a:solidFill>
              </a:defRPr>
            </a:lvl1pPr>
          </a:lstStyle>
          <a:p>
            <a:r>
              <a:rPr lang="it-IT" dirty="0" err="1"/>
              <a:t>Possible</a:t>
            </a:r>
            <a:r>
              <a:rPr lang="it-IT" dirty="0"/>
              <a:t> future </a:t>
            </a:r>
            <a:r>
              <a:rPr lang="it-IT" dirty="0" err="1"/>
              <a:t>implementations</a:t>
            </a:r>
            <a:endParaRPr dirty="0"/>
          </a:p>
        </p:txBody>
      </p:sp>
      <p:sp>
        <p:nvSpPr>
          <p:cNvPr id="2" name="Subtitle on one line">
            <a:extLst>
              <a:ext uri="{FF2B5EF4-FFF2-40B4-BE49-F238E27FC236}">
                <a16:creationId xmlns:a16="http://schemas.microsoft.com/office/drawing/2014/main" id="{54B2C3E6-AE49-7A19-A3F7-A4C6F3F8E00A}"/>
              </a:ext>
            </a:extLst>
          </p:cNvPr>
          <p:cNvSpPr txBox="1">
            <a:spLocks/>
          </p:cNvSpPr>
          <p:nvPr/>
        </p:nvSpPr>
        <p:spPr>
          <a:xfrm>
            <a:off x="5646958" y="3286067"/>
            <a:ext cx="18072578" cy="1028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53BAD9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6900" dirty="0"/>
              <a:t>Enhancing Usability and Interoperability:</a:t>
            </a:r>
          </a:p>
          <a:p>
            <a:pPr hangingPunct="1"/>
            <a:endParaRPr lang="en-US" sz="6900" dirty="0"/>
          </a:p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n-US" sz="5400" dirty="0"/>
              <a:t>GUI for uploading and updating data</a:t>
            </a:r>
          </a:p>
          <a:p>
            <a:pPr marL="857250" indent="-857250" hangingPunct="1">
              <a:buFont typeface="Arial" panose="020B0604020202020204" pitchFamily="34" charset="0"/>
              <a:buChar char="•"/>
            </a:pPr>
            <a:endParaRPr lang="en-US" sz="5400" dirty="0"/>
          </a:p>
          <a:p>
            <a:pPr marL="857250" indent="-857250" hangingPunct="1">
              <a:buFont typeface="Arial" panose="020B0604020202020204" pitchFamily="34" charset="0"/>
              <a:buChar char="•"/>
            </a:pPr>
            <a:r>
              <a:rPr lang="en-US" sz="5400" dirty="0"/>
              <a:t>Open API for data retrieval</a:t>
            </a:r>
          </a:p>
          <a:p>
            <a:pPr hangingPunct="1"/>
            <a:endParaRPr lang="en-US" sz="6900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2916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on one line"/>
          <p:cNvSpPr txBox="1">
            <a:spLocks noGrp="1"/>
          </p:cNvSpPr>
          <p:nvPr>
            <p:ph type="title"/>
          </p:nvPr>
        </p:nvSpPr>
        <p:spPr>
          <a:xfrm>
            <a:off x="5499731" y="4157784"/>
            <a:ext cx="12425447" cy="2899655"/>
          </a:xfrm>
          <a:prstGeom prst="rect">
            <a:avLst/>
          </a:prstGeom>
        </p:spPr>
        <p:txBody>
          <a:bodyPr lIns="50800" tIns="50800" rIns="50800" bIns="50800" anchor="t">
            <a:normAutofit fontScale="90000"/>
          </a:bodyPr>
          <a:lstStyle>
            <a:lvl1pPr>
              <a:defRPr>
                <a:solidFill>
                  <a:srgbClr val="4599D6"/>
                </a:solidFill>
              </a:defRPr>
            </a:lvl1pPr>
          </a:lstStyle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pic>
        <p:nvPicPr>
          <p:cNvPr id="169" name="Imagen" descr="Imagen"/>
          <p:cNvPicPr>
            <a:picLocks noChangeAspect="1"/>
          </p:cNvPicPr>
          <p:nvPr/>
        </p:nvPicPr>
        <p:blipFill>
          <a:blip r:embed="rId2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A755D-58D2-A941-2542-E27716105179}"/>
              </a:ext>
            </a:extLst>
          </p:cNvPr>
          <p:cNvSpPr txBox="1"/>
          <p:nvPr/>
        </p:nvSpPr>
        <p:spPr>
          <a:xfrm>
            <a:off x="5499731" y="6858000"/>
            <a:ext cx="9284897" cy="2646366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 fontScale="97500" lnSpcReduction="10000"/>
          </a:bodyPr>
          <a:lstStyle/>
          <a:p>
            <a:pPr algn="l" fontAlgn="auto" hangingPunct="0">
              <a:lnSpc>
                <a:spcPct val="80000"/>
              </a:lnSpc>
            </a:pPr>
            <a:r>
              <a:rPr lang="en-US" sz="7700" b="1" spc="-170" dirty="0">
                <a:solidFill>
                  <a:srgbClr val="4599D6"/>
                </a:solidFill>
              </a:rPr>
              <a:t>andrea.tarallo@cnr.it</a:t>
            </a:r>
          </a:p>
          <a:p>
            <a:pPr algn="l" fontAlgn="auto" hangingPunct="0">
              <a:lnSpc>
                <a:spcPct val="80000"/>
              </a:lnSpc>
            </a:pPr>
            <a:endParaRPr lang="en-US" sz="7700" b="1" spc="-170" dirty="0">
              <a:solidFill>
                <a:srgbClr val="4599D6"/>
              </a:solidFill>
            </a:endParaRPr>
          </a:p>
          <a:p>
            <a:pPr algn="l" fontAlgn="auto" hangingPunct="0">
              <a:lnSpc>
                <a:spcPct val="80000"/>
              </a:lnSpc>
            </a:pPr>
            <a:r>
              <a:rPr lang="en-US" sz="7700" b="1" spc="-170" dirty="0">
                <a:solidFill>
                  <a:srgbClr val="4599D6"/>
                </a:solidFill>
              </a:rPr>
              <a:t>davide.raho@cnr.it</a:t>
            </a:r>
          </a:p>
        </p:txBody>
      </p:sp>
      <p:pic>
        <p:nvPicPr>
          <p:cNvPr id="4" name="Graphic 3" descr="Email with solid fill">
            <a:extLst>
              <a:ext uri="{FF2B5EF4-FFF2-40B4-BE49-F238E27FC236}">
                <a16:creationId xmlns:a16="http://schemas.microsoft.com/office/drawing/2014/main" id="{4E0C543D-75C7-8180-CD7F-6D4BBFF55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9073" y="6600239"/>
            <a:ext cx="914400" cy="914400"/>
          </a:xfrm>
          <a:prstGeom prst="rect">
            <a:avLst/>
          </a:prstGeom>
        </p:spPr>
      </p:pic>
      <p:pic>
        <p:nvPicPr>
          <p:cNvPr id="5" name="Graphic 3" descr="Email with solid fill">
            <a:extLst>
              <a:ext uri="{FF2B5EF4-FFF2-40B4-BE49-F238E27FC236}">
                <a16:creationId xmlns:a16="http://schemas.microsoft.com/office/drawing/2014/main" id="{7AE70C61-8962-AC4B-A606-D3809953A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9073" y="83114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884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 descr="Imagen"/>
          <p:cNvPicPr preferRelativeResize="0"/>
          <p:nvPr/>
        </p:nvPicPr>
        <p:blipFill rotWithShape="1">
          <a:blip r:embed="rId3">
            <a:alphaModFix/>
          </a:blip>
          <a:srcRect b="26177"/>
          <a:stretch/>
        </p:blipFill>
        <p:spPr>
          <a:xfrm>
            <a:off x="281200" y="255328"/>
            <a:ext cx="3986123" cy="299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0067" y="12247423"/>
            <a:ext cx="4255723" cy="132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86356" y="12659673"/>
            <a:ext cx="4308397" cy="90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75223" y="11831992"/>
            <a:ext cx="4587139" cy="215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4431133" y="726727"/>
            <a:ext cx="9984800" cy="135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r>
              <a:rPr lang="it" sz="5600" b="1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rPr>
              <a:t>Original deliverable</a:t>
            </a:r>
            <a:endParaRPr sz="267" dirty="0">
              <a:solidFill>
                <a:schemeClr val="dk1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4689133" y="1807001"/>
            <a:ext cx="18314400" cy="21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algn="l"/>
            <a:r>
              <a:rPr lang="it" sz="3600" b="1" dirty="0">
                <a:latin typeface="Helvetica Neue"/>
                <a:ea typeface="Helvetica Neue"/>
                <a:cs typeface="Helvetica Neue"/>
              </a:rPr>
              <a:t>D2.1</a:t>
            </a:r>
            <a:r>
              <a:rPr lang="it" sz="3600" dirty="0">
                <a:latin typeface="Helvetica Neue"/>
                <a:ea typeface="Helvetica Neue"/>
                <a:cs typeface="Helvetica Neue"/>
              </a:rPr>
              <a:t> </a:t>
            </a:r>
            <a:r>
              <a:rPr lang="it" sz="3600" b="1" dirty="0">
                <a:latin typeface="Helvetica Neue"/>
                <a:ea typeface="Helvetica Neue"/>
                <a:cs typeface="Helvetica Neue"/>
              </a:rPr>
              <a:t>Interactive </a:t>
            </a:r>
            <a:r>
              <a:rPr lang="it" sz="3600" dirty="0">
                <a:latin typeface="Helvetica Neue"/>
                <a:ea typeface="Helvetica Neue"/>
                <a:cs typeface="Helvetica Neue"/>
              </a:rPr>
              <a:t>web page and </a:t>
            </a:r>
            <a:r>
              <a:rPr lang="it" sz="3600" b="1" dirty="0">
                <a:latin typeface="Helvetica Neue"/>
                <a:ea typeface="Helvetica Neue"/>
                <a:cs typeface="Helvetica Neue"/>
              </a:rPr>
              <a:t>on-line catalogue with the data </a:t>
            </a:r>
            <a:r>
              <a:rPr lang="it" sz="3600" dirty="0">
                <a:latin typeface="Helvetica Neue"/>
                <a:ea typeface="Helvetica Neue"/>
                <a:cs typeface="Helvetica Neue"/>
              </a:rPr>
              <a:t>collected from the Observatory and with an interactive blog that will be </a:t>
            </a:r>
            <a:r>
              <a:rPr lang="it" sz="3600" b="1" dirty="0">
                <a:latin typeface="Helvetica Neue"/>
                <a:ea typeface="Helvetica Neue"/>
                <a:cs typeface="Helvetica Neue"/>
              </a:rPr>
              <a:t>kept updated regularly </a:t>
            </a:r>
            <a:r>
              <a:rPr lang="it" sz="3600" dirty="0">
                <a:latin typeface="Helvetica Neue"/>
                <a:ea typeface="Helvetica Neue"/>
                <a:cs typeface="Helvetica Neue"/>
              </a:rPr>
              <a:t>with the </a:t>
            </a:r>
            <a:r>
              <a:rPr lang="it" sz="3600" b="1" dirty="0">
                <a:latin typeface="Helvetica Neue"/>
                <a:ea typeface="Helvetica Neue"/>
                <a:cs typeface="Helvetica Neue"/>
              </a:rPr>
              <a:t>opportunity to integrate </a:t>
            </a:r>
            <a:r>
              <a:rPr lang="it" sz="3600" dirty="0">
                <a:latin typeface="Helvetica Neue"/>
                <a:ea typeface="Helvetica Neue"/>
                <a:cs typeface="Helvetica Neue"/>
              </a:rPr>
              <a:t>info and interactive sharing of information by the users. </a:t>
            </a:r>
            <a:endParaRPr sz="3600" dirty="0"/>
          </a:p>
        </p:txBody>
      </p:sp>
      <p:sp>
        <p:nvSpPr>
          <p:cNvPr id="114" name="Google Shape;114;p20"/>
          <p:cNvSpPr txBox="1"/>
          <p:nvPr/>
        </p:nvSpPr>
        <p:spPr>
          <a:xfrm>
            <a:off x="2485533" y="4332600"/>
            <a:ext cx="20896800" cy="151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r>
              <a:rPr lang="it" sz="6667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rPr>
              <a:t>What were the needs of ParAqua?</a:t>
            </a:r>
            <a:endParaRPr sz="1333">
              <a:solidFill>
                <a:schemeClr val="dk1"/>
              </a:solidFill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4294967295"/>
          </p:nvPr>
        </p:nvSpPr>
        <p:spPr>
          <a:xfrm>
            <a:off x="4431133" y="5527600"/>
            <a:ext cx="16312000" cy="3929221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1219215" indent="-897478">
              <a:lnSpc>
                <a:spcPct val="100000"/>
              </a:lnSpc>
              <a:spcBef>
                <a:spcPts val="0"/>
              </a:spcBef>
              <a:buClr>
                <a:srgbClr val="5E5E5E"/>
              </a:buClr>
              <a:buSzPts val="1700"/>
              <a:buFont typeface="Helvetica Neue"/>
              <a:buChar char="●"/>
            </a:pPr>
            <a:r>
              <a:rPr lang="it" sz="4533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A centralised gateway for the data</a:t>
            </a:r>
            <a:endParaRPr sz="4533" dirty="0">
              <a:solidFill>
                <a:srgbClr val="5E5E5E"/>
              </a:solidFill>
              <a:latin typeface="Helvetica Neue"/>
              <a:ea typeface="Helvetica Neue"/>
              <a:cs typeface="Helvetica Neue"/>
            </a:endParaRPr>
          </a:p>
          <a:p>
            <a:pPr marL="1219215" indent="-897478">
              <a:lnSpc>
                <a:spcPct val="100000"/>
              </a:lnSpc>
              <a:spcBef>
                <a:spcPts val="0"/>
              </a:spcBef>
              <a:buClr>
                <a:srgbClr val="5E5E5E"/>
              </a:buClr>
              <a:buSzPts val="1700"/>
              <a:buFont typeface="Helvetica Neue"/>
              <a:buChar char="●"/>
            </a:pPr>
            <a:r>
              <a:rPr lang="it" sz="4533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A tool that people can use to see when/why parasites occur in relation to «environmental» drivers</a:t>
            </a:r>
            <a:endParaRPr sz="4533" dirty="0">
              <a:solidFill>
                <a:srgbClr val="5E5E5E"/>
              </a:solidFill>
              <a:latin typeface="Helvetica Neue"/>
              <a:ea typeface="Helvetica Neue"/>
              <a:cs typeface="Helvetica Neue"/>
            </a:endParaRPr>
          </a:p>
          <a:p>
            <a:pPr marL="1219215" indent="-897478">
              <a:lnSpc>
                <a:spcPct val="100000"/>
              </a:lnSpc>
              <a:spcBef>
                <a:spcPts val="0"/>
              </a:spcBef>
              <a:buClr>
                <a:srgbClr val="5E5E5E"/>
              </a:buClr>
              <a:buSzPts val="1700"/>
              <a:buFont typeface="Helvetica Neue"/>
              <a:buChar char="●"/>
            </a:pPr>
            <a:r>
              <a:rPr lang="it" sz="4533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Extensible</a:t>
            </a:r>
            <a:endParaRPr sz="4533" dirty="0">
              <a:solidFill>
                <a:srgbClr val="5E5E5E"/>
              </a:solidFill>
              <a:latin typeface="Helvetica Neue"/>
              <a:ea typeface="Helvetica Neue"/>
              <a:cs typeface="Helvetica Neue"/>
            </a:endParaRPr>
          </a:p>
          <a:p>
            <a:pPr marL="1219215" indent="-897478">
              <a:lnSpc>
                <a:spcPct val="100000"/>
              </a:lnSpc>
              <a:spcBef>
                <a:spcPts val="0"/>
              </a:spcBef>
              <a:buClr>
                <a:srgbClr val="5E5E5E"/>
              </a:buClr>
              <a:buSzPts val="1700"/>
              <a:buFont typeface="Helvetica Neue"/>
              <a:buChar char="●"/>
            </a:pPr>
            <a:r>
              <a:rPr lang="it" sz="4533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Long-term maintained</a:t>
            </a:r>
            <a:endParaRPr sz="4533" dirty="0">
              <a:solidFill>
                <a:srgbClr val="5E5E5E"/>
              </a:solidFill>
              <a:latin typeface="Helvetica Neue"/>
              <a:ea typeface="Helvetica Neue"/>
              <a:cs typeface="Helvetica Neue"/>
            </a:endParaRPr>
          </a:p>
          <a:p>
            <a:pPr marL="0" indent="0">
              <a:spcBef>
                <a:spcPts val="3200"/>
              </a:spcBef>
              <a:spcAft>
                <a:spcPts val="3200"/>
              </a:spcAft>
              <a:buNone/>
            </a:pPr>
            <a:endParaRPr sz="5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descr="Imagen"/>
          <p:cNvPicPr preferRelativeResize="0"/>
          <p:nvPr/>
        </p:nvPicPr>
        <p:blipFill rotWithShape="1">
          <a:blip r:embed="rId3">
            <a:alphaModFix/>
          </a:blip>
          <a:srcRect b="26177"/>
          <a:stretch/>
        </p:blipFill>
        <p:spPr>
          <a:xfrm>
            <a:off x="281200" y="255328"/>
            <a:ext cx="3986123" cy="299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0067" y="12247423"/>
            <a:ext cx="4255723" cy="132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86356" y="12659673"/>
            <a:ext cx="4308397" cy="90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175223" y="11831992"/>
            <a:ext cx="4587139" cy="215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/>
        </p:nvSpPr>
        <p:spPr>
          <a:xfrm>
            <a:off x="3487200" y="502667"/>
            <a:ext cx="20896800" cy="151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r>
              <a:rPr lang="it" sz="6667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</a:rPr>
              <a:t>You want a relational database!</a:t>
            </a:r>
            <a:endParaRPr sz="1333">
              <a:solidFill>
                <a:schemeClr val="dk1"/>
              </a:solidFill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4294967295"/>
          </p:nvPr>
        </p:nvSpPr>
        <p:spPr>
          <a:xfrm>
            <a:off x="5703600" y="2759267"/>
            <a:ext cx="17326400" cy="727507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Autofit/>
          </a:bodyPr>
          <a:lstStyle/>
          <a:p>
            <a:pPr marL="1219215" indent="-897478">
              <a:lnSpc>
                <a:spcPct val="100000"/>
              </a:lnSpc>
              <a:spcBef>
                <a:spcPts val="0"/>
              </a:spcBef>
              <a:buClr>
                <a:srgbClr val="5E5E5E"/>
              </a:buClr>
              <a:buSzPts val="1700"/>
              <a:buFont typeface="Helvetica Neue"/>
              <a:buChar char="●"/>
            </a:pPr>
            <a:r>
              <a:rPr lang="it" sz="4533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A centralised gateway for the data: </a:t>
            </a:r>
            <a:r>
              <a:rPr lang="it" sz="4533" b="1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all data are stored in a single place</a:t>
            </a:r>
            <a:endParaRPr sz="4533" b="1" dirty="0">
              <a:solidFill>
                <a:schemeClr val="dk1"/>
              </a:solidFill>
              <a:latin typeface="Helvetica Neue"/>
              <a:ea typeface="Helvetica Neue"/>
              <a:cs typeface="Helvetica Neue"/>
            </a:endParaRPr>
          </a:p>
          <a:p>
            <a:pPr marL="1219215" indent="-897478">
              <a:lnSpc>
                <a:spcPct val="100000"/>
              </a:lnSpc>
              <a:spcBef>
                <a:spcPts val="0"/>
              </a:spcBef>
              <a:buClr>
                <a:srgbClr val="5E5E5E"/>
              </a:buClr>
              <a:buSzPts val="1700"/>
              <a:buFont typeface="Helvetica Neue"/>
              <a:buChar char="●"/>
            </a:pPr>
            <a:r>
              <a:rPr lang="it" sz="4533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A tool that people can use to see when parasites occur in relation to environmental drivers: </a:t>
            </a:r>
            <a:r>
              <a:rPr lang="it" sz="4533" b="1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the database can be queried and filtered for specific variables or intervals</a:t>
            </a:r>
            <a:r>
              <a:rPr lang="it" sz="4533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 </a:t>
            </a:r>
            <a:endParaRPr sz="4533" dirty="0">
              <a:solidFill>
                <a:srgbClr val="5E5E5E"/>
              </a:solidFill>
              <a:latin typeface="Helvetica Neue"/>
              <a:ea typeface="Helvetica Neue"/>
              <a:cs typeface="Helvetica Neue"/>
            </a:endParaRPr>
          </a:p>
          <a:p>
            <a:pPr marL="1219215" indent="-897478">
              <a:lnSpc>
                <a:spcPct val="100000"/>
              </a:lnSpc>
              <a:spcBef>
                <a:spcPts val="0"/>
              </a:spcBef>
              <a:buClr>
                <a:srgbClr val="5E5E5E"/>
              </a:buClr>
              <a:buSzPts val="1700"/>
              <a:buFont typeface="Helvetica Neue"/>
              <a:buChar char="●"/>
            </a:pPr>
            <a:r>
              <a:rPr lang="it" sz="4533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Extensible: </a:t>
            </a:r>
            <a:r>
              <a:rPr lang="it" sz="4533" b="1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tables can be extended in N of data and in N of variables </a:t>
            </a:r>
            <a:endParaRPr sz="4533" b="1" dirty="0">
              <a:solidFill>
                <a:srgbClr val="5E5E5E"/>
              </a:solidFill>
              <a:latin typeface="Helvetica Neue"/>
              <a:ea typeface="Helvetica Neue"/>
              <a:cs typeface="Helvetica Neue"/>
            </a:endParaRPr>
          </a:p>
          <a:p>
            <a:pPr marL="1219215" indent="-897478">
              <a:lnSpc>
                <a:spcPct val="100000"/>
              </a:lnSpc>
              <a:spcBef>
                <a:spcPts val="0"/>
              </a:spcBef>
              <a:buClr>
                <a:srgbClr val="5E5E5E"/>
              </a:buClr>
              <a:buSzPts val="1700"/>
              <a:buFont typeface="Helvetica Neue"/>
              <a:buChar char="●"/>
            </a:pPr>
            <a:r>
              <a:rPr lang="it" sz="4533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Long-term maintained: </a:t>
            </a:r>
            <a:r>
              <a:rPr lang="it" sz="4533" b="1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LifeWatch is long-term maintained</a:t>
            </a:r>
            <a:r>
              <a:rPr lang="it" sz="4533" dirty="0">
                <a:solidFill>
                  <a:srgbClr val="5E5E5E"/>
                </a:solidFill>
                <a:latin typeface="Helvetica Neue"/>
                <a:ea typeface="Helvetica Neue"/>
                <a:cs typeface="Helvetica Neue"/>
              </a:rPr>
              <a:t> (for at least ten years, and hopefully until I retire) </a:t>
            </a:r>
            <a:endParaRPr sz="4533" dirty="0">
              <a:solidFill>
                <a:srgbClr val="5E5E5E"/>
              </a:solidFill>
              <a:latin typeface="Helvetica Neue"/>
              <a:ea typeface="Helvetica Neue"/>
              <a:cs typeface="Helvetica Neue"/>
            </a:endParaRPr>
          </a:p>
          <a:p>
            <a:pPr marL="0" indent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None/>
            </a:pPr>
            <a:endParaRPr sz="5600" dirty="0"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8135" y="4444767"/>
            <a:ext cx="4587133" cy="4587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281168" y="11097801"/>
            <a:ext cx="8000000" cy="1148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spAutoFit/>
          </a:bodyPr>
          <a:lstStyle/>
          <a:p>
            <a:pPr algn="l"/>
            <a:r>
              <a:rPr lang="it" sz="2133">
                <a:solidFill>
                  <a:schemeClr val="dk1"/>
                </a:solidFill>
              </a:rPr>
              <a:t>RELATIONAL DATABASE by Nord Icons from thenounproject.com (CC BY 3.0)</a:t>
            </a:r>
            <a:endParaRPr sz="2133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3E0D1363-C593-BB68-D827-71DF6B850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24" y="1494277"/>
            <a:ext cx="18528328" cy="10422184"/>
          </a:xfrm>
          <a:prstGeom prst="rect">
            <a:avLst/>
          </a:prstGeom>
        </p:spPr>
      </p:pic>
      <p:sp>
        <p:nvSpPr>
          <p:cNvPr id="167" name="Subtitle on one line"/>
          <p:cNvSpPr txBox="1">
            <a:spLocks noGrp="1"/>
          </p:cNvSpPr>
          <p:nvPr>
            <p:ph type="body" idx="21"/>
          </p:nvPr>
        </p:nvSpPr>
        <p:spPr>
          <a:xfrm>
            <a:off x="5140025" y="2390172"/>
            <a:ext cx="16581427" cy="1028715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53BAD9"/>
                </a:solidFill>
              </a:defRPr>
            </a:lvl1pPr>
          </a:lstStyle>
          <a:p>
            <a:endParaRPr lang="en-US" sz="6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9" name="Imagen" descr="Imagen"/>
          <p:cNvPicPr>
            <a:picLocks noChangeAspect="1"/>
          </p:cNvPicPr>
          <p:nvPr/>
        </p:nvPicPr>
        <p:blipFill>
          <a:blip r:embed="rId4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4B026807-528C-A946-89BC-B0627B4757EE}"/>
              </a:ext>
            </a:extLst>
          </p:cNvPr>
          <p:cNvSpPr/>
          <p:nvPr/>
        </p:nvSpPr>
        <p:spPr>
          <a:xfrm>
            <a:off x="14260284" y="2612572"/>
            <a:ext cx="3156858" cy="3297556"/>
          </a:xfrm>
          <a:prstGeom prst="roundRect">
            <a:avLst>
              <a:gd name="adj" fmla="val 4192"/>
            </a:avLst>
          </a:prstGeom>
          <a:noFill/>
          <a:ln w="5715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2947736-F3E4-DE43-8C4F-ED080EBD0B18}"/>
              </a:ext>
            </a:extLst>
          </p:cNvPr>
          <p:cNvSpPr/>
          <p:nvPr/>
        </p:nvSpPr>
        <p:spPr>
          <a:xfrm>
            <a:off x="7664019" y="3364271"/>
            <a:ext cx="3156858" cy="2352991"/>
          </a:xfrm>
          <a:prstGeom prst="roundRect">
            <a:avLst>
              <a:gd name="adj" fmla="val 4192"/>
            </a:avLst>
          </a:prstGeom>
          <a:noFill/>
          <a:ln w="57150" cap="flat">
            <a:solidFill>
              <a:srgbClr val="FFC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49F145-CECD-21B9-9913-DCDA9983FCFA}"/>
              </a:ext>
            </a:extLst>
          </p:cNvPr>
          <p:cNvSpPr txBox="1"/>
          <p:nvPr/>
        </p:nvSpPr>
        <p:spPr>
          <a:xfrm>
            <a:off x="14949847" y="2024007"/>
            <a:ext cx="177773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 progress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1E42D1-88C6-5819-9F19-2F3700F48084}"/>
              </a:ext>
            </a:extLst>
          </p:cNvPr>
          <p:cNvSpPr txBox="1"/>
          <p:nvPr/>
        </p:nvSpPr>
        <p:spPr>
          <a:xfrm>
            <a:off x="4250344" y="4631823"/>
            <a:ext cx="319645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 progress</a:t>
            </a:r>
          </a:p>
          <a:p>
            <a: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/>
              <a:t>Paper in </a:t>
            </a:r>
            <a:r>
              <a:rPr lang="it-IT" b="1" dirty="0" err="1"/>
              <a:t>preparation</a:t>
            </a:r>
            <a:r>
              <a:rPr lang="it-IT" b="1" dirty="0"/>
              <a:t>:</a:t>
            </a:r>
          </a:p>
          <a:p>
            <a: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01DC9BBD-0B17-4D9E-E2DC-2B9DD2AD6785}"/>
              </a:ext>
            </a:extLst>
          </p:cNvPr>
          <p:cNvSpPr/>
          <p:nvPr/>
        </p:nvSpPr>
        <p:spPr>
          <a:xfrm>
            <a:off x="10962151" y="3364270"/>
            <a:ext cx="2975521" cy="2352991"/>
          </a:xfrm>
          <a:prstGeom prst="roundRect">
            <a:avLst>
              <a:gd name="adj" fmla="val 4192"/>
            </a:avLst>
          </a:prstGeom>
          <a:noFill/>
          <a:ln w="57150" cap="flat">
            <a:solidFill>
              <a:srgbClr val="92D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5740D6-1A9A-9B2D-E773-6F830E48A74C}"/>
              </a:ext>
            </a:extLst>
          </p:cNvPr>
          <p:cNvSpPr txBox="1"/>
          <p:nvPr/>
        </p:nvSpPr>
        <p:spPr>
          <a:xfrm>
            <a:off x="11114928" y="2538433"/>
            <a:ext cx="251351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Data ok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/>
              <a:t>Paper </a:t>
            </a:r>
            <a:r>
              <a:rPr lang="it-IT" b="1" dirty="0" err="1"/>
              <a:t>submitted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4" name="Title on one line">
            <a:extLst>
              <a:ext uri="{FF2B5EF4-FFF2-40B4-BE49-F238E27FC236}">
                <a16:creationId xmlns:a16="http://schemas.microsoft.com/office/drawing/2014/main" id="{281D58C9-CB6C-00EF-7B86-51697EA92C3A}"/>
              </a:ext>
            </a:extLst>
          </p:cNvPr>
          <p:cNvSpPr txBox="1">
            <a:spLocks/>
          </p:cNvSpPr>
          <p:nvPr/>
        </p:nvSpPr>
        <p:spPr>
          <a:xfrm>
            <a:off x="6162404" y="614820"/>
            <a:ext cx="11764089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4599D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dirty="0"/>
              <a:t>Where we are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8F064CC-47D0-10F8-4122-22630F6A7A95}"/>
              </a:ext>
            </a:extLst>
          </p:cNvPr>
          <p:cNvSpPr txBox="1"/>
          <p:nvPr/>
        </p:nvSpPr>
        <p:spPr>
          <a:xfrm>
            <a:off x="15881730" y="8223831"/>
            <a:ext cx="530914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From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unstructured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data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/>
              <a:t>to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structured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data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948A808-B5AD-5038-EF26-ADF5DDD831EE}"/>
              </a:ext>
            </a:extLst>
          </p:cNvPr>
          <p:cNvSpPr txBox="1"/>
          <p:nvPr/>
        </p:nvSpPr>
        <p:spPr>
          <a:xfrm>
            <a:off x="317052" y="5804353"/>
            <a:ext cx="7129743" cy="3137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Aptos" panose="020B0004020202020204" pitchFamily="34" charset="0"/>
                <a:cs typeface="Times New Roman" panose="02020603050405020304" pitchFamily="18" charset="0"/>
              </a:rPr>
              <a:t>Tentative title</a:t>
            </a:r>
            <a:endParaRPr lang="it-IT" kern="1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Field observations of </a:t>
            </a:r>
            <a:r>
              <a:rPr lang="en-GB" b="1" dirty="0" err="1"/>
              <a:t>zoosporic</a:t>
            </a:r>
            <a:r>
              <a:rPr lang="en-GB" b="1" dirty="0"/>
              <a:t> parasites infecting aquatic primary producers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Tentative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LoAs</a:t>
            </a:r>
            <a:endParaRPr lang="it-IT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err="1"/>
              <a:t>Rasconi</a:t>
            </a:r>
            <a:r>
              <a:rPr lang="en-GB" b="1" dirty="0"/>
              <a:t>, S., René, A., </a:t>
            </a:r>
            <a:r>
              <a:rPr lang="en-GB" b="1" dirty="0" err="1"/>
              <a:t>Gsel</a:t>
            </a:r>
            <a:r>
              <a:rPr lang="en-GB" b="1" dirty="0"/>
              <a:t>, A.S., </a:t>
            </a:r>
            <a:r>
              <a:rPr lang="en-GB" b="1" dirty="0" err="1"/>
              <a:t>Kraberg</a:t>
            </a:r>
            <a:r>
              <a:rPr lang="en-GB" b="1" dirty="0"/>
              <a:t>, A., </a:t>
            </a:r>
            <a:r>
              <a:rPr lang="en-GB" b="1" dirty="0" err="1"/>
              <a:t>Dimova</a:t>
            </a:r>
            <a:r>
              <a:rPr lang="en-GB" b="1" dirty="0"/>
              <a:t>, M., Mc Kindles, K., Van den </a:t>
            </a:r>
            <a:r>
              <a:rPr lang="en-GB" b="1" dirty="0" err="1"/>
              <a:t>Wyngaert</a:t>
            </a:r>
            <a:r>
              <a:rPr lang="en-GB" b="1" dirty="0"/>
              <a:t>, S., </a:t>
            </a:r>
            <a:r>
              <a:rPr lang="en-GB" b="1" dirty="0" err="1"/>
              <a:t>Frenken</a:t>
            </a:r>
            <a:r>
              <a:rPr lang="en-GB" b="1" dirty="0"/>
              <a:t>, T., Rosati, I., Tarallo, A…others?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266376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ubtitle on one line"/>
          <p:cNvSpPr txBox="1">
            <a:spLocks noGrp="1"/>
          </p:cNvSpPr>
          <p:nvPr>
            <p:ph type="body" idx="21"/>
          </p:nvPr>
        </p:nvSpPr>
        <p:spPr>
          <a:xfrm>
            <a:off x="5140025" y="2390172"/>
            <a:ext cx="16581427" cy="102871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53BAD9"/>
                </a:solidFill>
              </a:defRPr>
            </a:lvl1pPr>
          </a:lstStyle>
          <a:p>
            <a:endParaRPr lang="en-US" sz="6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9" name="Imagen" descr="Imagen"/>
          <p:cNvPicPr>
            <a:picLocks noChangeAspect="1"/>
          </p:cNvPicPr>
          <p:nvPr/>
        </p:nvPicPr>
        <p:blipFill>
          <a:blip r:embed="rId3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9AC710-C4C6-71BE-A839-46D3CF8BF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592" y="1942105"/>
            <a:ext cx="8459221" cy="964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Immagine che contiene diagramma, schermata, linea, design&#10;&#10;Descrizione generata automaticamente">
            <a:extLst>
              <a:ext uri="{FF2B5EF4-FFF2-40B4-BE49-F238E27FC236}">
                <a16:creationId xmlns:a16="http://schemas.microsoft.com/office/drawing/2014/main" id="{4D24039C-DB96-BAFA-3599-E42F681BB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59" y="5437628"/>
            <a:ext cx="11629845" cy="6541788"/>
          </a:xfrm>
          <a:prstGeom prst="rect">
            <a:avLst/>
          </a:prstGeom>
        </p:spPr>
      </p:pic>
      <p:pic>
        <p:nvPicPr>
          <p:cNvPr id="11" name="Immagine 10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3B462801-BCA2-9FE5-FD67-4932A6C4C9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3" t="59611" r="33572" b="9264"/>
          <a:stretch/>
        </p:blipFill>
        <p:spPr>
          <a:xfrm>
            <a:off x="5688452" y="768200"/>
            <a:ext cx="5791201" cy="3243944"/>
          </a:xfrm>
          <a:prstGeom prst="rect">
            <a:avLst/>
          </a:prstGeom>
        </p:spPr>
      </p:pic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7863FF67-8664-3D81-D0E5-693FF5C2B6FA}"/>
              </a:ext>
            </a:extLst>
          </p:cNvPr>
          <p:cNvSpPr/>
          <p:nvPr/>
        </p:nvSpPr>
        <p:spPr>
          <a:xfrm>
            <a:off x="7620000" y="4223657"/>
            <a:ext cx="1274070" cy="1410459"/>
          </a:xfrm>
          <a:prstGeom prst="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642B1E8A-4D9C-F5C4-ECFC-BDCD70378C60}"/>
              </a:ext>
            </a:extLst>
          </p:cNvPr>
          <p:cNvSpPr/>
          <p:nvPr/>
        </p:nvSpPr>
        <p:spPr>
          <a:xfrm rot="16200000">
            <a:off x="13049725" y="7735512"/>
            <a:ext cx="1274070" cy="1410459"/>
          </a:xfrm>
          <a:prstGeom prst="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26A265-8D7F-B585-BA65-D456D020B332}"/>
              </a:ext>
            </a:extLst>
          </p:cNvPr>
          <p:cNvSpPr txBox="1"/>
          <p:nvPr/>
        </p:nvSpPr>
        <p:spPr>
          <a:xfrm>
            <a:off x="6582709" y="12244269"/>
            <a:ext cx="6848029" cy="1185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indent="-571500" algn="l" fontAlgn="auto" hangingPunc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4400" spc="-170" dirty="0">
                <a:solidFill>
                  <a:srgbClr val="4599D6"/>
                </a:solidFill>
              </a:rPr>
              <a:t>Giuseppe Turrisi VM Grant</a:t>
            </a:r>
          </a:p>
          <a:p>
            <a:pPr marL="571500" indent="-571500" algn="l" fontAlgn="auto" hangingPunc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4400" spc="-170" dirty="0">
                <a:solidFill>
                  <a:srgbClr val="4599D6"/>
                </a:solidFill>
              </a:rPr>
              <a:t>Paper RIO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1453265-7D22-AC79-95BE-885085119C4B}"/>
              </a:ext>
            </a:extLst>
          </p:cNvPr>
          <p:cNvSpPr txBox="1"/>
          <p:nvPr/>
        </p:nvSpPr>
        <p:spPr>
          <a:xfrm>
            <a:off x="12028080" y="360733"/>
            <a:ext cx="4744889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From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structured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data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/>
              <a:t>to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querable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data*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0927A5-20C2-2CE3-BBA5-24146DF40748}"/>
              </a:ext>
            </a:extLst>
          </p:cNvPr>
          <p:cNvSpPr txBox="1"/>
          <p:nvPr/>
        </p:nvSpPr>
        <p:spPr>
          <a:xfrm>
            <a:off x="20196726" y="10685920"/>
            <a:ext cx="369331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*by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expert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users</a:t>
            </a:r>
          </a:p>
        </p:txBody>
      </p:sp>
    </p:spTree>
    <p:extLst>
      <p:ext uri="{BB962C8B-B14F-4D97-AF65-F5344CB8AC3E}">
        <p14:creationId xmlns:p14="http://schemas.microsoft.com/office/powerpoint/2010/main" val="19249786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ubtitle on one line"/>
          <p:cNvSpPr txBox="1">
            <a:spLocks noGrp="1"/>
          </p:cNvSpPr>
          <p:nvPr>
            <p:ph type="body" idx="21"/>
          </p:nvPr>
        </p:nvSpPr>
        <p:spPr>
          <a:xfrm>
            <a:off x="5140025" y="2390172"/>
            <a:ext cx="16581427" cy="102871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53BAD9"/>
                </a:solidFill>
              </a:defRPr>
            </a:lvl1pPr>
          </a:lstStyle>
          <a:p>
            <a:endParaRPr lang="en-US" sz="6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9" name="Imagen" descr="Imagen"/>
          <p:cNvPicPr>
            <a:picLocks noChangeAspect="1"/>
          </p:cNvPicPr>
          <p:nvPr/>
        </p:nvPicPr>
        <p:blipFill>
          <a:blip r:embed="rId3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DE6825B-73B7-CA7F-8D75-E4F33BE25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6175" y="4163992"/>
            <a:ext cx="10187109" cy="538801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7DE2B09-B1A8-A63E-3D45-C4F97608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63" y="3029170"/>
            <a:ext cx="7381089" cy="84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on one line">
            <a:extLst>
              <a:ext uri="{FF2B5EF4-FFF2-40B4-BE49-F238E27FC236}">
                <a16:creationId xmlns:a16="http://schemas.microsoft.com/office/drawing/2014/main" id="{4F067E0D-6D31-018D-E007-BF311A4E4F6D}"/>
              </a:ext>
            </a:extLst>
          </p:cNvPr>
          <p:cNvSpPr txBox="1">
            <a:spLocks/>
          </p:cNvSpPr>
          <p:nvPr/>
        </p:nvSpPr>
        <p:spPr>
          <a:xfrm>
            <a:off x="6162404" y="614820"/>
            <a:ext cx="11764089" cy="1433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4599D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en-US" dirty="0"/>
              <a:t>Where we want to go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349C8E8-D145-B5AD-C447-EC107665A6B7}"/>
              </a:ext>
            </a:extLst>
          </p:cNvPr>
          <p:cNvSpPr txBox="1"/>
          <p:nvPr/>
        </p:nvSpPr>
        <p:spPr>
          <a:xfrm>
            <a:off x="9389875" y="1726593"/>
            <a:ext cx="530914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From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querable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data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600" b="1" dirty="0"/>
              <a:t>to</a:t>
            </a:r>
          </a:p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graphical</a:t>
            </a: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user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interface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A640E5F-5980-9080-6940-632B1D10DA8D}"/>
              </a:ext>
            </a:extLst>
          </p:cNvPr>
          <p:cNvSpPr txBox="1"/>
          <p:nvPr/>
        </p:nvSpPr>
        <p:spPr>
          <a:xfrm>
            <a:off x="6685794" y="12123830"/>
            <a:ext cx="6080191" cy="6442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indent="-571500" algn="l" fontAlgn="auto" hangingPunct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sz="4400" spc="-170" dirty="0">
                <a:solidFill>
                  <a:srgbClr val="4599D6"/>
                </a:solidFill>
              </a:rPr>
              <a:t>Davide Raho VM Grant</a:t>
            </a: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29B545F5-4CF7-137C-FED7-8381AFE35784}"/>
              </a:ext>
            </a:extLst>
          </p:cNvPr>
          <p:cNvSpPr/>
          <p:nvPr/>
        </p:nvSpPr>
        <p:spPr>
          <a:xfrm rot="16200000">
            <a:off x="10362579" y="6741989"/>
            <a:ext cx="1274070" cy="1410459"/>
          </a:xfrm>
          <a:prstGeom prst="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F660B76-CC2C-ED03-0DAB-752C5CB6316A}"/>
              </a:ext>
            </a:extLst>
          </p:cNvPr>
          <p:cNvSpPr txBox="1"/>
          <p:nvPr/>
        </p:nvSpPr>
        <p:spPr>
          <a:xfrm>
            <a:off x="8460457" y="8066662"/>
            <a:ext cx="507831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Multiple steps </a:t>
            </a:r>
            <a:r>
              <a:rPr kumimoji="0" lang="it-IT" sz="3600" b="1" i="0" u="none" strike="noStrike" cap="none" spc="0" normalizeH="0" baseline="0" dirty="0" err="1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process</a:t>
            </a:r>
            <a:endParaRPr kumimoji="0" lang="it-IT" sz="36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81868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on one line"/>
          <p:cNvSpPr txBox="1">
            <a:spLocks noGrp="1"/>
          </p:cNvSpPr>
          <p:nvPr>
            <p:ph type="title"/>
          </p:nvPr>
        </p:nvSpPr>
        <p:spPr>
          <a:xfrm>
            <a:off x="6162404" y="614820"/>
            <a:ext cx="11764089" cy="1433164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>
              <a:defRPr>
                <a:solidFill>
                  <a:srgbClr val="4599D6"/>
                </a:solidFill>
              </a:defRPr>
            </a:lvl1pPr>
          </a:lstStyle>
          <a:p>
            <a:r>
              <a:rPr lang="en-US" dirty="0"/>
              <a:t>What has been done</a:t>
            </a:r>
            <a:endParaRPr dirty="0"/>
          </a:p>
        </p:txBody>
      </p:sp>
      <p:sp>
        <p:nvSpPr>
          <p:cNvPr id="167" name="Subtitle on one line"/>
          <p:cNvSpPr txBox="1">
            <a:spLocks noGrp="1"/>
          </p:cNvSpPr>
          <p:nvPr>
            <p:ph type="body" idx="21"/>
          </p:nvPr>
        </p:nvSpPr>
        <p:spPr>
          <a:xfrm>
            <a:off x="5646959" y="3286067"/>
            <a:ext cx="12899834" cy="4769964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55000" lnSpcReduction="20000"/>
          </a:bodyPr>
          <a:lstStyle>
            <a:lvl1pPr>
              <a:defRPr>
                <a:solidFill>
                  <a:srgbClr val="53BAD9"/>
                </a:solidFill>
              </a:defRPr>
            </a:lvl1pPr>
          </a:lstStyle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900" dirty="0"/>
              <a:t>Setting Up the DB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900" dirty="0"/>
              <a:t>Testing and upload with real data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900" dirty="0"/>
              <a:t>Debug DDLs and adjust the RE Model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900" dirty="0"/>
              <a:t>Build and Test main queries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900" dirty="0"/>
              <a:t>Build the GUI and test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900" dirty="0"/>
              <a:t>Prototyping the backend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6900" dirty="0"/>
              <a:t>Build the connection between frontend and backend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69" name="Imagen" descr="Imagen"/>
          <p:cNvPicPr>
            <a:picLocks noChangeAspect="1"/>
          </p:cNvPicPr>
          <p:nvPr/>
        </p:nvPicPr>
        <p:blipFill>
          <a:blip r:embed="rId3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4" name="Picture 16" descr="Logo React - Logos PNG">
            <a:extLst>
              <a:ext uri="{FF2B5EF4-FFF2-40B4-BE49-F238E27FC236}">
                <a16:creationId xmlns:a16="http://schemas.microsoft.com/office/drawing/2014/main" id="{4E04AB78-7BC7-38A8-0F4D-C43B23C8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982" y="1730608"/>
            <a:ext cx="2859947" cy="28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ML5 Logo - Logo-Share">
            <a:extLst>
              <a:ext uri="{FF2B5EF4-FFF2-40B4-BE49-F238E27FC236}">
                <a16:creationId xmlns:a16="http://schemas.microsoft.com/office/drawing/2014/main" id="{121F5208-9B64-2E41-74EF-3FBAC7D75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7" t="13076" r="32717" b="13694"/>
          <a:stretch/>
        </p:blipFill>
        <p:spPr bwMode="auto">
          <a:xfrm>
            <a:off x="18823187" y="4587171"/>
            <a:ext cx="1262820" cy="178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ogo CSS 3 Vector CDR, PNG, Ai Format | GUDRIL LOGO | Tempat-nya ...">
            <a:extLst>
              <a:ext uri="{FF2B5EF4-FFF2-40B4-BE49-F238E27FC236}">
                <a16:creationId xmlns:a16="http://schemas.microsoft.com/office/drawing/2014/main" id="{618AD0A2-B7D9-95F8-2E55-CD0FFBA92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784" y="4529732"/>
            <a:ext cx="2541978" cy="19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Immagine che contiene schermata, Elementi grafici, testo, design&#10;&#10;Descrizione generata automaticamente">
            <a:extLst>
              <a:ext uri="{FF2B5EF4-FFF2-40B4-BE49-F238E27FC236}">
                <a16:creationId xmlns:a16="http://schemas.microsoft.com/office/drawing/2014/main" id="{DA93768D-D6AB-AF12-46C7-B11D9E6028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685" y="4405414"/>
            <a:ext cx="2100489" cy="2100489"/>
          </a:xfrm>
          <a:prstGeom prst="rect">
            <a:avLst/>
          </a:prstGeom>
        </p:spPr>
      </p:pic>
      <p:pic>
        <p:nvPicPr>
          <p:cNvPr id="10" name="Immagine 9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B548B477-976F-2299-006D-5A8F45DDD7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4" b="21942"/>
          <a:stretch/>
        </p:blipFill>
        <p:spPr>
          <a:xfrm>
            <a:off x="19239825" y="7168980"/>
            <a:ext cx="3512259" cy="179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630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ubtitle on one line"/>
          <p:cNvSpPr txBox="1">
            <a:spLocks noGrp="1"/>
          </p:cNvSpPr>
          <p:nvPr>
            <p:ph type="body" idx="21"/>
          </p:nvPr>
        </p:nvSpPr>
        <p:spPr>
          <a:xfrm>
            <a:off x="4985478" y="2390172"/>
            <a:ext cx="16581427" cy="102871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53BAD9"/>
                </a:solidFill>
              </a:defRPr>
            </a:lvl1pPr>
          </a:lstStyle>
          <a:p>
            <a:endParaRPr lang="en-US" sz="6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9" name="Imagen" descr="Imagen"/>
          <p:cNvPicPr>
            <a:picLocks noChangeAspect="1"/>
          </p:cNvPicPr>
          <p:nvPr/>
        </p:nvPicPr>
        <p:blipFill>
          <a:blip r:embed="rId3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" name="Title on one line">
            <a:extLst>
              <a:ext uri="{FF2B5EF4-FFF2-40B4-BE49-F238E27FC236}">
                <a16:creationId xmlns:a16="http://schemas.microsoft.com/office/drawing/2014/main" id="{D92639F3-6C0D-33E8-CD58-94E9F0C50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2404" y="614820"/>
            <a:ext cx="11764089" cy="1433164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>
              <a:defRPr>
                <a:solidFill>
                  <a:srgbClr val="4599D6"/>
                </a:solidFill>
              </a:defRPr>
            </a:lvl1pPr>
          </a:lstStyle>
          <a:p>
            <a:r>
              <a:rPr lang="en-US" dirty="0"/>
              <a:t>Backend</a:t>
            </a:r>
            <a:endParaRPr dirty="0"/>
          </a:p>
        </p:txBody>
      </p:sp>
      <p:sp>
        <p:nvSpPr>
          <p:cNvPr id="4" name="Subtitle on one line">
            <a:extLst>
              <a:ext uri="{FF2B5EF4-FFF2-40B4-BE49-F238E27FC236}">
                <a16:creationId xmlns:a16="http://schemas.microsoft.com/office/drawing/2014/main" id="{6502E4E9-EACF-D836-0396-EE4EA60BD015}"/>
              </a:ext>
            </a:extLst>
          </p:cNvPr>
          <p:cNvSpPr txBox="1">
            <a:spLocks/>
          </p:cNvSpPr>
          <p:nvPr/>
        </p:nvSpPr>
        <p:spPr>
          <a:xfrm>
            <a:off x="5137878" y="3255804"/>
            <a:ext cx="17703834" cy="10287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53BAD9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endParaRPr lang="en-US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dirty="0"/>
              <a:t>Easily Deployable: compatible with most shared hosting services, VPS, and cloud hosting providers.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dirty="0"/>
              <a:t>Low demanding on resources </a:t>
            </a:r>
            <a:r>
              <a:rPr lang="en-US" sz="4000" dirty="0"/>
              <a:t>(2 vCPU, 4 GB RAM) </a:t>
            </a:r>
            <a:endParaRPr lang="en-US" dirty="0"/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dirty="0"/>
              <a:t>Microservices architecture for: Scalability, Modularity and services orchestration. </a:t>
            </a:r>
          </a:p>
          <a:p>
            <a:pPr marL="685800" indent="-685800" hangingPunct="1">
              <a:buFont typeface="Arial" panose="020B0604020202020204" pitchFamily="34" charset="0"/>
              <a:buChar char="•"/>
            </a:pPr>
            <a:r>
              <a:rPr lang="en-US" dirty="0"/>
              <a:t>Security strategies implemented</a:t>
            </a:r>
          </a:p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  <p:pic>
        <p:nvPicPr>
          <p:cNvPr id="11" name="Immagine 10" descr="Immagine che contiene testo, Elementi grafici, logo, Carattere&#10;&#10;Descrizione generata automaticamente">
            <a:extLst>
              <a:ext uri="{FF2B5EF4-FFF2-40B4-BE49-F238E27FC236}">
                <a16:creationId xmlns:a16="http://schemas.microsoft.com/office/drawing/2014/main" id="{03DE4E8E-AAC1-8494-DC67-6E9F30699D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4" b="21942"/>
          <a:stretch/>
        </p:blipFill>
        <p:spPr>
          <a:xfrm>
            <a:off x="17794986" y="347986"/>
            <a:ext cx="6339628" cy="32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9655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ubtitle on one line"/>
          <p:cNvSpPr txBox="1">
            <a:spLocks noGrp="1"/>
          </p:cNvSpPr>
          <p:nvPr>
            <p:ph type="body" idx="21"/>
          </p:nvPr>
        </p:nvSpPr>
        <p:spPr>
          <a:xfrm>
            <a:off x="4985478" y="3231420"/>
            <a:ext cx="19648458" cy="10287158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>
              <a:defRPr>
                <a:solidFill>
                  <a:srgbClr val="53BAD9"/>
                </a:solidFill>
              </a:defRPr>
            </a:lvl1pPr>
          </a:lstStyle>
          <a:p>
            <a:endParaRPr lang="en-US" sz="6900" dirty="0"/>
          </a:p>
          <a:p>
            <a:endParaRPr lang="en-US" sz="69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Component-based architecture for reusability and modular design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Maintainable and Scalable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High Performance thanks to Virtual DOM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Responsive Interface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9" name="Imagen" descr="Imagen"/>
          <p:cNvPicPr>
            <a:picLocks noChangeAspect="1"/>
          </p:cNvPicPr>
          <p:nvPr/>
        </p:nvPicPr>
        <p:blipFill>
          <a:blip r:embed="rId3"/>
          <a:srcRect b="26180"/>
          <a:stretch>
            <a:fillRect/>
          </a:stretch>
        </p:blipFill>
        <p:spPr>
          <a:xfrm>
            <a:off x="-177224" y="347986"/>
            <a:ext cx="6339628" cy="4769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" descr="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65" y="11851493"/>
            <a:ext cx="5320143" cy="1651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33" y="12481791"/>
            <a:ext cx="5202381" cy="1091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672" y="11443855"/>
            <a:ext cx="5020274" cy="2355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71106" y="5760804"/>
            <a:ext cx="10265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br>
              <a:rPr lang="en-US"/>
            </a:br>
            <a:br>
              <a:rPr lang="en-US"/>
            </a:b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1028" name="Picture 4" descr="HTML5 Logo - Logo-Share">
            <a:extLst>
              <a:ext uri="{FF2B5EF4-FFF2-40B4-BE49-F238E27FC236}">
                <a16:creationId xmlns:a16="http://schemas.microsoft.com/office/drawing/2014/main" id="{91ED40D7-E5BA-8932-ABDD-235B01D8E4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7" t="13076" r="32717" b="13694"/>
          <a:stretch/>
        </p:blipFill>
        <p:spPr bwMode="auto">
          <a:xfrm>
            <a:off x="12916162" y="1441635"/>
            <a:ext cx="1825197" cy="257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CSS 3 Vector CDR, PNG, Ai Format | GUDRIL LOGO | Tempat-nya ...">
            <a:extLst>
              <a:ext uri="{FF2B5EF4-FFF2-40B4-BE49-F238E27FC236}">
                <a16:creationId xmlns:a16="http://schemas.microsoft.com/office/drawing/2014/main" id="{8653A4D6-E69C-6133-9840-B69ABEB52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248" y="1365908"/>
            <a:ext cx="3674010" cy="275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ogo React - Logos PNG">
            <a:extLst>
              <a:ext uri="{FF2B5EF4-FFF2-40B4-BE49-F238E27FC236}">
                <a16:creationId xmlns:a16="http://schemas.microsoft.com/office/drawing/2014/main" id="{B81F0AF2-974D-FEA1-98F0-5916D3D3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27" y="715463"/>
            <a:ext cx="4030985" cy="403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on one line">
            <a:extLst>
              <a:ext uri="{FF2B5EF4-FFF2-40B4-BE49-F238E27FC236}">
                <a16:creationId xmlns:a16="http://schemas.microsoft.com/office/drawing/2014/main" id="{D92639F3-6C0D-33E8-CD58-94E9F0C50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2404" y="614820"/>
            <a:ext cx="11764089" cy="1433164"/>
          </a:xfrm>
          <a:prstGeom prst="rect">
            <a:avLst/>
          </a:prstGeom>
        </p:spPr>
        <p:txBody>
          <a:bodyPr lIns="50800" tIns="50800" rIns="50800" bIns="50800" anchor="t">
            <a:normAutofit/>
          </a:bodyPr>
          <a:lstStyle>
            <a:lvl1pPr>
              <a:defRPr>
                <a:solidFill>
                  <a:srgbClr val="4599D6"/>
                </a:solidFill>
              </a:defRPr>
            </a:lvl1pPr>
          </a:lstStyle>
          <a:p>
            <a:r>
              <a:rPr lang="en-US" dirty="0"/>
              <a:t>Frontend</a:t>
            </a:r>
            <a:endParaRPr dirty="0"/>
          </a:p>
        </p:txBody>
      </p:sp>
      <p:pic>
        <p:nvPicPr>
          <p:cNvPr id="7" name="Immagine 6" descr="Immagine che contiene schermata, Elementi grafici, testo, design&#10;&#10;Descrizione generata automaticamente">
            <a:extLst>
              <a:ext uri="{FF2B5EF4-FFF2-40B4-BE49-F238E27FC236}">
                <a16:creationId xmlns:a16="http://schemas.microsoft.com/office/drawing/2014/main" id="{1926C3AA-5C12-39FA-F5B1-8168276629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628" y="1185578"/>
            <a:ext cx="3035910" cy="30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996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651</Words>
  <Application>Microsoft Macintosh PowerPoint</Application>
  <PresentationFormat>Personalizzato</PresentationFormat>
  <Paragraphs>173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Aptos</vt:lpstr>
      <vt:lpstr>Arial</vt:lpstr>
      <vt:lpstr>Helvetica Neue</vt:lpstr>
      <vt:lpstr>Helvetica Neue Medium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What has been done</vt:lpstr>
      <vt:lpstr>Backend</vt:lpstr>
      <vt:lpstr>Frontend</vt:lpstr>
      <vt:lpstr>Frontend – WEB GUI</vt:lpstr>
      <vt:lpstr>Testing webpage</vt:lpstr>
      <vt:lpstr>Current challenges</vt:lpstr>
      <vt:lpstr>Current challenges</vt:lpstr>
      <vt:lpstr>Next steps?</vt:lpstr>
      <vt:lpstr>Possible future implementations</vt:lpstr>
      <vt:lpstr>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not hesitate to share pictures and post regarding the experience :)   #ParAqua  #COST #ParAquaTraining #ParAquaSTSM #STSM #TrainingSchool</dc:title>
  <dc:creator>Andrea Tarallo</dc:creator>
  <cp:lastModifiedBy>Andrea Tarallo</cp:lastModifiedBy>
  <cp:revision>32</cp:revision>
  <dcterms:modified xsi:type="dcterms:W3CDTF">2024-09-12T14:38:17Z</dcterms:modified>
</cp:coreProperties>
</file>